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8" r:id="rId9"/>
    <p:sldId id="262" r:id="rId10"/>
    <p:sldId id="272" r:id="rId11"/>
    <p:sldId id="271" r:id="rId12"/>
    <p:sldId id="273" r:id="rId13"/>
    <p:sldId id="274" r:id="rId14"/>
    <p:sldId id="264" r:id="rId15"/>
    <p:sldId id="270" r:id="rId16"/>
    <p:sldId id="265" r:id="rId17"/>
    <p:sldId id="266" r:id="rId18"/>
    <p:sldId id="267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iny" panose="020B0604020202020204" charset="0"/>
      <p:regular r:id="rId24"/>
    </p:embeddedFont>
    <p:embeddedFont>
      <p:font typeface="Open Sans" panose="020B0604020202020204" charset="0"/>
      <p:regular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10" Type="http://schemas.openxmlformats.org/officeDocument/2006/relationships/image" Target="../media/image22.sv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3.sv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6.svg"/><Relationship Id="rId5" Type="http://schemas.openxmlformats.org/officeDocument/2006/relationships/image" Target="../media/image13.svg"/><Relationship Id="rId10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svg"/><Relationship Id="rId5" Type="http://schemas.openxmlformats.org/officeDocument/2006/relationships/image" Target="../media/image11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hyperlink" Target="http://creapharma.ch/glossaire/estoma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23.jpe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9301" y="3463967"/>
            <a:ext cx="9771595" cy="115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1"/>
              </a:lnSpc>
            </a:pPr>
            <a:r>
              <a:rPr lang="en-US" sz="8867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Gastro-enterite</a:t>
            </a:r>
          </a:p>
        </p:txBody>
      </p:sp>
      <p:sp>
        <p:nvSpPr>
          <p:cNvPr id="3" name="Freeform 3"/>
          <p:cNvSpPr/>
          <p:nvPr/>
        </p:nvSpPr>
        <p:spPr>
          <a:xfrm>
            <a:off x="-956980" y="6812692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3105" y="5795211"/>
            <a:ext cx="8001000" cy="7200900"/>
          </a:xfrm>
          <a:custGeom>
            <a:avLst/>
            <a:gdLst/>
            <a:ahLst/>
            <a:cxnLst/>
            <a:rect l="l" t="t" r="r" b="b"/>
            <a:pathLst>
              <a:path w="8001000" h="7200900">
                <a:moveTo>
                  <a:pt x="0" y="0"/>
                </a:moveTo>
                <a:lnTo>
                  <a:pt x="8001000" y="0"/>
                </a:lnTo>
                <a:lnTo>
                  <a:pt x="80010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52247" y="-2018085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12062" y="8465767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19046">
            <a:off x="15952928" y="39315"/>
            <a:ext cx="2335072" cy="4815390"/>
          </a:xfrm>
          <a:custGeom>
            <a:avLst/>
            <a:gdLst/>
            <a:ahLst/>
            <a:cxnLst/>
            <a:rect l="l" t="t" r="r" b="b"/>
            <a:pathLst>
              <a:path w="2335072" h="4815390">
                <a:moveTo>
                  <a:pt x="0" y="0"/>
                </a:moveTo>
                <a:lnTo>
                  <a:pt x="2335072" y="0"/>
                </a:lnTo>
                <a:lnTo>
                  <a:pt x="2335072" y="4815391"/>
                </a:lnTo>
                <a:lnTo>
                  <a:pt x="0" y="4815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557" b="-755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3057" y="-144210"/>
            <a:ext cx="4930908" cy="4859186"/>
          </a:xfrm>
          <a:custGeom>
            <a:avLst/>
            <a:gdLst/>
            <a:ahLst/>
            <a:cxnLst/>
            <a:rect l="l" t="t" r="r" b="b"/>
            <a:pathLst>
              <a:path w="4930908" h="4859186">
                <a:moveTo>
                  <a:pt x="0" y="0"/>
                </a:moveTo>
                <a:lnTo>
                  <a:pt x="4930908" y="0"/>
                </a:lnTo>
                <a:lnTo>
                  <a:pt x="4930908" y="4859186"/>
                </a:lnTo>
                <a:lnTo>
                  <a:pt x="0" y="4859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89292" y="6502872"/>
            <a:ext cx="5341330" cy="196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 b="1" spc="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Présenté par : </a:t>
            </a:r>
          </a:p>
          <a:p>
            <a:pPr marL="803297" lvl="1" indent="-401648" algn="l">
              <a:lnSpc>
                <a:spcPts val="5208"/>
              </a:lnSpc>
              <a:buFont typeface="Arial"/>
              <a:buChar char="•"/>
            </a:pPr>
            <a:r>
              <a:rPr lang="en-US" sz="3720" b="1" spc="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Rahmani Marwa</a:t>
            </a:r>
          </a:p>
          <a:p>
            <a:pPr marL="803297" lvl="1" indent="-401648" algn="l">
              <a:lnSpc>
                <a:spcPts val="5208"/>
              </a:lnSpc>
              <a:buFont typeface="Arial"/>
              <a:buChar char="•"/>
            </a:pPr>
            <a:r>
              <a:rPr lang="en-US" sz="3720" b="1" spc="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Boukharta Aicha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1314" y="2665701"/>
            <a:ext cx="12950883" cy="122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fr-FR" sz="3600" b="1" dirty="0"/>
              <a:t>La gastro-entérite est extrêmement contagieuse. Les gestes barrières sont vitaux pour se protéger et protéger les autres.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7670" y="25278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0" y="0"/>
                </a:lnTo>
                <a:lnTo>
                  <a:pt x="2700330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38600" y="1104900"/>
            <a:ext cx="9101928" cy="89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La prevention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A742B1-5F06-4DFE-9D0C-F7190AB94882}"/>
              </a:ext>
            </a:extLst>
          </p:cNvPr>
          <p:cNvSpPr txBox="1"/>
          <p:nvPr/>
        </p:nvSpPr>
        <p:spPr>
          <a:xfrm>
            <a:off x="4038600" y="4610100"/>
            <a:ext cx="6324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Lavage des Mains</a:t>
            </a:r>
          </a:p>
          <a:p>
            <a:r>
              <a:rPr lang="fr-FR" sz="3200" dirty="0"/>
              <a:t>Le geste le plus efficace. Lavez-vous les mains fréquemment, surtout après les toilettes et avant de cuisiner ou de manger.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FE4B220-B12D-4D83-89DB-78106B0FD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1167" y="4431934"/>
            <a:ext cx="3886200" cy="393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89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1314" y="2665701"/>
            <a:ext cx="12950883" cy="122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fr-FR" sz="3600" b="1" dirty="0"/>
              <a:t>La gastro-entérite est extrêmement contagieuse. Les gestes barrières sont vitaux pour se protéger et protéger les autres.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7670" y="25278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0" y="0"/>
                </a:lnTo>
                <a:lnTo>
                  <a:pt x="2700330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38600" y="1104900"/>
            <a:ext cx="9101928" cy="89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La prevention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A742B1-5F06-4DFE-9D0C-F7190AB94882}"/>
              </a:ext>
            </a:extLst>
          </p:cNvPr>
          <p:cNvSpPr txBox="1"/>
          <p:nvPr/>
        </p:nvSpPr>
        <p:spPr>
          <a:xfrm>
            <a:off x="4038600" y="4610100"/>
            <a:ext cx="57912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Nettoyage des Surfaces</a:t>
            </a:r>
          </a:p>
          <a:p>
            <a:r>
              <a:rPr lang="fr-FR" sz="4000" dirty="0"/>
              <a:t>Désinfectez régulièrement les surfaces et objets fréquemment touchés (poignées de porte, télécommandes, etc.).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39653CA-4391-450C-9C82-A78A4D4F75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9401" y="4922703"/>
            <a:ext cx="3810000" cy="3192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83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1314" y="2665701"/>
            <a:ext cx="12950883" cy="122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fr-FR" sz="3600" b="1" dirty="0"/>
              <a:t>La gastro-entérite est extrêmement contagieuse. Les gestes barrières sont vitaux pour se protéger et protéger les autres.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7670" y="25278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0" y="0"/>
                </a:lnTo>
                <a:lnTo>
                  <a:pt x="2700330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38600" y="1104900"/>
            <a:ext cx="9101928" cy="89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La prevention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A742B1-5F06-4DFE-9D0C-F7190AB94882}"/>
              </a:ext>
            </a:extLst>
          </p:cNvPr>
          <p:cNvSpPr txBox="1"/>
          <p:nvPr/>
        </p:nvSpPr>
        <p:spPr>
          <a:xfrm>
            <a:off x="4038600" y="4610100"/>
            <a:ext cx="5791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Hygiène Alimentaire</a:t>
            </a:r>
          </a:p>
          <a:p>
            <a:r>
              <a:rPr lang="fr-FR" sz="3200" dirty="0"/>
              <a:t>Lavez les fruits et légumes, et assurez-vous que la viande est bien cuite pour prévenir les contaminations bactériennes, éviter les aliments périmés ou mal conservés. </a:t>
            </a:r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A2688D-001E-4E5B-A64B-73AEB94EE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140" y="4917748"/>
            <a:ext cx="4276024" cy="2963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64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1314" y="2665701"/>
            <a:ext cx="12950883" cy="122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fr-FR" sz="3600" b="1" dirty="0"/>
              <a:t>La gastro-entérite est extrêmement contagieuse. Les gestes barrières sont vitaux pour se protéger et protéger les autres.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7670" y="25278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0" y="0"/>
                </a:lnTo>
                <a:lnTo>
                  <a:pt x="2700330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38600" y="1104900"/>
            <a:ext cx="9101928" cy="89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La prevention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A742B1-5F06-4DFE-9D0C-F7190AB94882}"/>
              </a:ext>
            </a:extLst>
          </p:cNvPr>
          <p:cNvSpPr txBox="1"/>
          <p:nvPr/>
        </p:nvSpPr>
        <p:spPr>
          <a:xfrm>
            <a:off x="4038600" y="4610100"/>
            <a:ext cx="5791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Faites vacciner vos enfants</a:t>
            </a:r>
          </a:p>
          <a:p>
            <a:r>
              <a:rPr lang="fr-FR" sz="3600" dirty="0"/>
              <a:t>Chez les nourrissons, la vaccination contre le rotavirus est un moyen efficace de prévention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428FCEC-A496-47B8-A5FE-6861FF004E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9684" y="4643454"/>
            <a:ext cx="3716334" cy="3287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24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95240" y="2400300"/>
            <a:ext cx="6556957" cy="4038600"/>
          </a:xfrm>
          <a:custGeom>
            <a:avLst/>
            <a:gdLst/>
            <a:ahLst/>
            <a:cxnLst/>
            <a:rect l="l" t="t" r="r" b="b"/>
            <a:pathLst>
              <a:path w="6490575" h="3018413">
                <a:moveTo>
                  <a:pt x="0" y="0"/>
                </a:moveTo>
                <a:lnTo>
                  <a:pt x="6490575" y="0"/>
                </a:lnTo>
                <a:lnTo>
                  <a:pt x="6490575" y="3018413"/>
                </a:lnTo>
                <a:lnTo>
                  <a:pt x="0" y="3018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Freeform 7"/>
          <p:cNvSpPr/>
          <p:nvPr/>
        </p:nvSpPr>
        <p:spPr>
          <a:xfrm>
            <a:off x="15553181" y="0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1" y="0"/>
                </a:lnTo>
                <a:lnTo>
                  <a:pt x="2700331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809198"/>
            <a:ext cx="3334447" cy="3477802"/>
          </a:xfrm>
          <a:custGeom>
            <a:avLst/>
            <a:gdLst/>
            <a:ahLst/>
            <a:cxnLst/>
            <a:rect l="l" t="t" r="r" b="b"/>
            <a:pathLst>
              <a:path w="3334447" h="3477802">
                <a:moveTo>
                  <a:pt x="0" y="0"/>
                </a:moveTo>
                <a:lnTo>
                  <a:pt x="3334447" y="0"/>
                </a:lnTo>
                <a:lnTo>
                  <a:pt x="3334447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18" b="-311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263098"/>
            <a:ext cx="7269498" cy="143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56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Les </a:t>
            </a:r>
            <a:r>
              <a:rPr lang="en-US" sz="56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stratégies</a:t>
            </a:r>
            <a:r>
              <a:rPr lang="en-US" sz="56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 </a:t>
            </a:r>
            <a:r>
              <a:rPr lang="en-US" sz="56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thérapeutiques</a:t>
            </a:r>
            <a:endParaRPr lang="en-US" sz="56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38716" y="1922328"/>
            <a:ext cx="5754535" cy="751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482" b="1" u="sng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Hydratation</a:t>
            </a: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et alimentation </a:t>
            </a:r>
          </a:p>
          <a:p>
            <a:pPr algn="l">
              <a:lnSpc>
                <a:spcPts val="3475"/>
              </a:lnSpc>
            </a:pPr>
            <a:r>
              <a:rPr lang="en-US" sz="2482" b="1" u="sng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Boire</a:t>
            </a: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beaucoup :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Buvez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l'eau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des bouillons, des tisanes ou des solutions de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réhydratation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orale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(SRO) pour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compenser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les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pertes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liquide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et de sel. </a:t>
            </a:r>
          </a:p>
          <a:p>
            <a:pPr algn="l">
              <a:lnSpc>
                <a:spcPts val="3475"/>
              </a:lnSpc>
            </a:pP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Petites </a:t>
            </a:r>
            <a:r>
              <a:rPr lang="en-US" sz="2482" b="1" u="sng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gorgées</a:t>
            </a: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b="1" u="sng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fréquentes</a:t>
            </a: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Buvez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 petites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quantités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et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régulièrement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même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vomissements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</a:p>
          <a:p>
            <a:pPr algn="l">
              <a:lnSpc>
                <a:spcPts val="3475"/>
              </a:lnSpc>
            </a:pP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Alimentation </a:t>
            </a:r>
            <a:r>
              <a:rPr lang="en-US" sz="2482" b="1" u="sng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légère</a:t>
            </a:r>
            <a:r>
              <a:rPr lang="en-US" sz="2482" b="1" u="sng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  <a:r>
              <a:rPr lang="en-US" sz="2482" b="1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b="1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introduisez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progressivement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 aliments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légers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comme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riz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les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bananes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 les compotes de pommes,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mais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évitez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les aliments trop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sucrés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qui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peuvent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aggraver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2482" spc="2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diarrhée</a:t>
            </a:r>
            <a:r>
              <a:rPr lang="en-US" sz="2482" spc="2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</a:p>
          <a:p>
            <a:pPr algn="l">
              <a:lnSpc>
                <a:spcPts val="2635"/>
              </a:lnSpc>
            </a:pPr>
            <a:endParaRPr lang="en-US" sz="2482" b="1" spc="2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53181" y="0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1" y="0"/>
                </a:lnTo>
                <a:lnTo>
                  <a:pt x="2700331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809198"/>
            <a:ext cx="3334447" cy="3477802"/>
          </a:xfrm>
          <a:custGeom>
            <a:avLst/>
            <a:gdLst/>
            <a:ahLst/>
            <a:cxnLst/>
            <a:rect l="l" t="t" r="r" b="b"/>
            <a:pathLst>
              <a:path w="3334447" h="3477802">
                <a:moveTo>
                  <a:pt x="0" y="0"/>
                </a:moveTo>
                <a:lnTo>
                  <a:pt x="3334447" y="0"/>
                </a:lnTo>
                <a:lnTo>
                  <a:pt x="3334447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18" b="-311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263098"/>
            <a:ext cx="7269498" cy="143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56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Les </a:t>
            </a:r>
            <a:r>
              <a:rPr lang="en-US" sz="56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stratégies</a:t>
            </a:r>
            <a:r>
              <a:rPr lang="en-US" sz="56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 </a:t>
            </a:r>
            <a:r>
              <a:rPr lang="en-US" sz="56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thérapeutiques</a:t>
            </a:r>
            <a:endParaRPr lang="en-US" sz="56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38716" y="1922328"/>
            <a:ext cx="5754535" cy="201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5"/>
              </a:lnSpc>
            </a:pPr>
            <a:r>
              <a:rPr lang="fr-FR" sz="2800" b="1" dirty="0"/>
              <a:t>Contre la diarrhée </a:t>
            </a:r>
            <a:r>
              <a:rPr lang="fr-FR" sz="2800" dirty="0"/>
              <a:t>: Des médicaments comme le lopéramide ou le racécadotril peuvent être utilisés pour soulager la diarrhée, mais pas en cas d'infection bactérienne suspectée (comme E. coli O157:H7).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BCDCBB-9793-4696-8FDB-5552A0262F0D}"/>
              </a:ext>
            </a:extLst>
          </p:cNvPr>
          <p:cNvSpPr txBox="1"/>
          <p:nvPr/>
        </p:nvSpPr>
        <p:spPr>
          <a:xfrm>
            <a:off x="3124200" y="4762500"/>
            <a:ext cx="617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Pansements digestifs </a:t>
            </a:r>
            <a:r>
              <a:rPr lang="fr-FR" sz="2800" dirty="0"/>
              <a:t>: Le Smecta peut aider à soulager certains troubles digestifs liés à la gastro.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65D0722-FCF5-4A02-91F2-C18EF8C8B0B0}"/>
              </a:ext>
            </a:extLst>
          </p:cNvPr>
          <p:cNvSpPr txBox="1"/>
          <p:nvPr/>
        </p:nvSpPr>
        <p:spPr>
          <a:xfrm>
            <a:off x="3352835" y="6362700"/>
            <a:ext cx="57911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Contre les vomissements : </a:t>
            </a:r>
            <a:r>
              <a:rPr lang="fr-FR" sz="2800" dirty="0"/>
              <a:t>Les </a:t>
            </a:r>
            <a:r>
              <a:rPr lang="fr-FR" sz="2800" dirty="0" err="1"/>
              <a:t>anti-émétiques</a:t>
            </a:r>
            <a:r>
              <a:rPr lang="fr-FR" sz="2800" dirty="0"/>
              <a:t> peuvent être efficaces contre les vomissements, mais sont souvent peu nécessaires. Il est préférable de boire de l'eau fraîche en petites quantités.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8F94587-0F96-4C67-A33B-A92F142E2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3150" y="5143500"/>
            <a:ext cx="3267739" cy="2206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BFAE137-A5D5-4C72-B1C4-6125F10B2D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2981738"/>
            <a:ext cx="3510251" cy="1905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B7F5F8F-8C89-4AA8-A35B-CCF2BB378E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1895" y="1980898"/>
            <a:ext cx="3510251" cy="192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72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316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59564" y="0"/>
            <a:ext cx="3393948" cy="3402454"/>
          </a:xfrm>
          <a:custGeom>
            <a:avLst/>
            <a:gdLst/>
            <a:ahLst/>
            <a:cxnLst/>
            <a:rect l="l" t="t" r="r" b="b"/>
            <a:pathLst>
              <a:path w="3393948" h="3402454">
                <a:moveTo>
                  <a:pt x="0" y="0"/>
                </a:moveTo>
                <a:lnTo>
                  <a:pt x="3393948" y="0"/>
                </a:lnTo>
                <a:lnTo>
                  <a:pt x="3393948" y="3402454"/>
                </a:lnTo>
                <a:lnTo>
                  <a:pt x="0" y="3402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76717" y="3605173"/>
            <a:ext cx="2620498" cy="2620498"/>
          </a:xfrm>
          <a:custGeom>
            <a:avLst/>
            <a:gdLst/>
            <a:ahLst/>
            <a:cxnLst/>
            <a:rect l="l" t="t" r="r" b="b"/>
            <a:pathLst>
              <a:path w="2620498" h="2620498">
                <a:moveTo>
                  <a:pt x="0" y="0"/>
                </a:moveTo>
                <a:lnTo>
                  <a:pt x="2620498" y="0"/>
                </a:lnTo>
                <a:lnTo>
                  <a:pt x="2620498" y="2620498"/>
                </a:lnTo>
                <a:lnTo>
                  <a:pt x="0" y="2620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35372" y="4008260"/>
            <a:ext cx="2405476" cy="2217411"/>
          </a:xfrm>
          <a:custGeom>
            <a:avLst/>
            <a:gdLst/>
            <a:ahLst/>
            <a:cxnLst/>
            <a:rect l="l" t="t" r="r" b="b"/>
            <a:pathLst>
              <a:path w="2405476" h="2217411">
                <a:moveTo>
                  <a:pt x="0" y="0"/>
                </a:moveTo>
                <a:lnTo>
                  <a:pt x="2405476" y="0"/>
                </a:lnTo>
                <a:lnTo>
                  <a:pt x="2405476" y="2217411"/>
                </a:lnTo>
                <a:lnTo>
                  <a:pt x="0" y="2217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07701" y="4008260"/>
            <a:ext cx="2446202" cy="2394221"/>
          </a:xfrm>
          <a:custGeom>
            <a:avLst/>
            <a:gdLst/>
            <a:ahLst/>
            <a:cxnLst/>
            <a:rect l="l" t="t" r="r" b="b"/>
            <a:pathLst>
              <a:path w="2446202" h="2394221">
                <a:moveTo>
                  <a:pt x="0" y="0"/>
                </a:moveTo>
                <a:lnTo>
                  <a:pt x="2446202" y="0"/>
                </a:lnTo>
                <a:lnTo>
                  <a:pt x="2446202" y="2394221"/>
                </a:lnTo>
                <a:lnTo>
                  <a:pt x="0" y="23942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71030" y="958423"/>
            <a:ext cx="7269498" cy="7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56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Conseils </a:t>
            </a:r>
            <a:r>
              <a:rPr lang="en-US" sz="56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d’hygiène</a:t>
            </a:r>
            <a:endParaRPr lang="en-US" sz="56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62273" y="2464955"/>
            <a:ext cx="11205318" cy="61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gastro-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entérite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affection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fréquente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souvent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bénigne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 bien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prise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 charge.</a:t>
            </a:r>
          </a:p>
          <a:p>
            <a:pPr algn="l">
              <a:lnSpc>
                <a:spcPts val="4915"/>
              </a:lnSpc>
            </a:pP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L’essentiel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réhydratation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+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prévention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 transmission.</a:t>
            </a:r>
          </a:p>
          <a:p>
            <a:pPr algn="l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gravité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déshydratation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sang dans 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selles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forte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fièvre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…) consulter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rapidement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algn="l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milieu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collectif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la vigilance et 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mesures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d’hygiène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primordiales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13483"/>
            <a:ext cx="3553401" cy="4114800"/>
          </a:xfrm>
          <a:custGeom>
            <a:avLst/>
            <a:gdLst/>
            <a:ahLst/>
            <a:cxnLst/>
            <a:rect l="l" t="t" r="r" b="b"/>
            <a:pathLst>
              <a:path w="3553401" h="4114800">
                <a:moveTo>
                  <a:pt x="0" y="0"/>
                </a:moveTo>
                <a:lnTo>
                  <a:pt x="3553401" y="0"/>
                </a:lnTo>
                <a:lnTo>
                  <a:pt x="3553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882414"/>
            <a:ext cx="3407110" cy="3357552"/>
          </a:xfrm>
          <a:custGeom>
            <a:avLst/>
            <a:gdLst/>
            <a:ahLst/>
            <a:cxnLst/>
            <a:rect l="l" t="t" r="r" b="b"/>
            <a:pathLst>
              <a:path w="3407110" h="3357552">
                <a:moveTo>
                  <a:pt x="0" y="0"/>
                </a:moveTo>
                <a:lnTo>
                  <a:pt x="3407110" y="0"/>
                </a:lnTo>
                <a:lnTo>
                  <a:pt x="3407110" y="3357552"/>
                </a:lnTo>
                <a:lnTo>
                  <a:pt x="0" y="3357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7591" y="13483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118508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2607" y="3061837"/>
            <a:ext cx="11482787" cy="45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6"/>
              </a:lnSpc>
            </a:pPr>
            <a:r>
              <a:rPr lang="en-US" sz="17965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956980" y="6812692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52247" y="-2018085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12062" y="8465767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9315"/>
            <a:ext cx="4407800" cy="5104185"/>
          </a:xfrm>
          <a:custGeom>
            <a:avLst/>
            <a:gdLst/>
            <a:ahLst/>
            <a:cxnLst/>
            <a:rect l="l" t="t" r="r" b="b"/>
            <a:pathLst>
              <a:path w="4407800" h="5104185">
                <a:moveTo>
                  <a:pt x="0" y="0"/>
                </a:moveTo>
                <a:lnTo>
                  <a:pt x="4407800" y="0"/>
                </a:lnTo>
                <a:lnTo>
                  <a:pt x="4407800" y="5104185"/>
                </a:lnTo>
                <a:lnTo>
                  <a:pt x="0" y="51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76628">
            <a:off x="13763442" y="372240"/>
            <a:ext cx="3642813" cy="5185499"/>
          </a:xfrm>
          <a:custGeom>
            <a:avLst/>
            <a:gdLst/>
            <a:ahLst/>
            <a:cxnLst/>
            <a:rect l="l" t="t" r="r" b="b"/>
            <a:pathLst>
              <a:path w="3642813" h="5185499">
                <a:moveTo>
                  <a:pt x="0" y="0"/>
                </a:moveTo>
                <a:lnTo>
                  <a:pt x="3642814" y="0"/>
                </a:lnTo>
                <a:lnTo>
                  <a:pt x="3642814" y="5185500"/>
                </a:lnTo>
                <a:lnTo>
                  <a:pt x="0" y="5185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03948" y="6342173"/>
            <a:ext cx="3584052" cy="3566131"/>
          </a:xfrm>
          <a:custGeom>
            <a:avLst/>
            <a:gdLst/>
            <a:ahLst/>
            <a:cxnLst/>
            <a:rect l="l" t="t" r="r" b="b"/>
            <a:pathLst>
              <a:path w="3584052" h="3566131">
                <a:moveTo>
                  <a:pt x="0" y="0"/>
                </a:moveTo>
                <a:lnTo>
                  <a:pt x="3584052" y="0"/>
                </a:lnTo>
                <a:lnTo>
                  <a:pt x="3584052" y="3566132"/>
                </a:lnTo>
                <a:lnTo>
                  <a:pt x="0" y="35661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48112" y="3124931"/>
            <a:ext cx="9009861" cy="569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Définition</a:t>
            </a:r>
            <a:endParaRPr lang="en-US" sz="3967" b="1" spc="43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Epidémiologie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Voies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contamination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</a:t>
            </a: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symptomes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</a:t>
            </a: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prévention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</a:t>
            </a: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stratégies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thérapeutiques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Cpnseil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7" b="1" spc="43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d’hygien</a:t>
            </a: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marL="856538" lvl="1" indent="-428269" algn="l">
              <a:lnSpc>
                <a:spcPts val="5554"/>
              </a:lnSpc>
              <a:buFont typeface="Arial"/>
              <a:buChar char="•"/>
            </a:pPr>
            <a:r>
              <a:rPr lang="en-US" sz="3967" b="1" spc="4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098975" y="-2446404"/>
            <a:ext cx="6923700" cy="6206153"/>
          </a:xfrm>
          <a:custGeom>
            <a:avLst/>
            <a:gdLst/>
            <a:ahLst/>
            <a:cxnLst/>
            <a:rect l="l" t="t" r="r" b="b"/>
            <a:pathLst>
              <a:path w="6923700" h="6206153">
                <a:moveTo>
                  <a:pt x="0" y="0"/>
                </a:moveTo>
                <a:lnTo>
                  <a:pt x="6923700" y="0"/>
                </a:lnTo>
                <a:lnTo>
                  <a:pt x="6923700" y="6206153"/>
                </a:lnTo>
                <a:lnTo>
                  <a:pt x="0" y="620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7663" y="-1423883"/>
            <a:ext cx="5376379" cy="5445688"/>
          </a:xfrm>
          <a:custGeom>
            <a:avLst/>
            <a:gdLst/>
            <a:ahLst/>
            <a:cxnLst/>
            <a:rect l="l" t="t" r="r" b="b"/>
            <a:pathLst>
              <a:path w="5376379" h="5445688">
                <a:moveTo>
                  <a:pt x="0" y="0"/>
                </a:moveTo>
                <a:lnTo>
                  <a:pt x="5376379" y="0"/>
                </a:lnTo>
                <a:lnTo>
                  <a:pt x="5376379" y="5445688"/>
                </a:lnTo>
                <a:lnTo>
                  <a:pt x="0" y="5445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882414"/>
            <a:ext cx="3407110" cy="3357552"/>
          </a:xfrm>
          <a:custGeom>
            <a:avLst/>
            <a:gdLst/>
            <a:ahLst/>
            <a:cxnLst/>
            <a:rect l="l" t="t" r="r" b="b"/>
            <a:pathLst>
              <a:path w="3407110" h="3357552">
                <a:moveTo>
                  <a:pt x="0" y="0"/>
                </a:moveTo>
                <a:lnTo>
                  <a:pt x="3407110" y="0"/>
                </a:lnTo>
                <a:lnTo>
                  <a:pt x="3407110" y="3357552"/>
                </a:lnTo>
                <a:lnTo>
                  <a:pt x="0" y="3357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1186142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Plan de travail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38716" y="2451904"/>
            <a:ext cx="12403589" cy="307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gastro-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entérite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inflammation de la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muqueuse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du tube digestif,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touchant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l’</a:t>
            </a: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2" tooltip="http://creapharma.ch/glossaire/estomac/"/>
              </a:rPr>
              <a:t>estomac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et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l’intestin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C’est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maladie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contagieuse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qui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affecte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 plus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souvent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les enfants et qui est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généralement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bénigne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98975" y="-2446404"/>
            <a:ext cx="6923700" cy="6206153"/>
          </a:xfrm>
          <a:custGeom>
            <a:avLst/>
            <a:gdLst/>
            <a:ahLst/>
            <a:cxnLst/>
            <a:rect l="l" t="t" r="r" b="b"/>
            <a:pathLst>
              <a:path w="6923700" h="6206153">
                <a:moveTo>
                  <a:pt x="0" y="0"/>
                </a:moveTo>
                <a:lnTo>
                  <a:pt x="6923700" y="0"/>
                </a:lnTo>
                <a:lnTo>
                  <a:pt x="6923700" y="6206153"/>
                </a:lnTo>
                <a:lnTo>
                  <a:pt x="0" y="6206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37663" y="-1423883"/>
            <a:ext cx="5376379" cy="5445688"/>
          </a:xfrm>
          <a:custGeom>
            <a:avLst/>
            <a:gdLst/>
            <a:ahLst/>
            <a:cxnLst/>
            <a:rect l="l" t="t" r="r" b="b"/>
            <a:pathLst>
              <a:path w="5376379" h="5445688">
                <a:moveTo>
                  <a:pt x="0" y="0"/>
                </a:moveTo>
                <a:lnTo>
                  <a:pt x="5376379" y="0"/>
                </a:lnTo>
                <a:lnTo>
                  <a:pt x="5376379" y="5445688"/>
                </a:lnTo>
                <a:lnTo>
                  <a:pt x="0" y="54456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373" y="6172200"/>
            <a:ext cx="3553401" cy="4114800"/>
          </a:xfrm>
          <a:custGeom>
            <a:avLst/>
            <a:gdLst/>
            <a:ahLst/>
            <a:cxnLst/>
            <a:rect l="l" t="t" r="r" b="b"/>
            <a:pathLst>
              <a:path w="3553401" h="4114800">
                <a:moveTo>
                  <a:pt x="0" y="0"/>
                </a:moveTo>
                <a:lnTo>
                  <a:pt x="3553401" y="0"/>
                </a:lnTo>
                <a:lnTo>
                  <a:pt x="3553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1185084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Définition</a:t>
            </a:r>
            <a:endParaRPr lang="en-US" sz="68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89614" y="6198520"/>
            <a:ext cx="9509361" cy="245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</a:pP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peut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être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dangereuse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chez 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nourrissons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personnes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âgées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déshydratées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car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peuvent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perdre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beaucoup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d’eau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rapidement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1185084"/>
            <a:ext cx="10517519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Principales</a:t>
            </a: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 Causes</a:t>
            </a:r>
          </a:p>
        </p:txBody>
      </p:sp>
      <p:sp>
        <p:nvSpPr>
          <p:cNvPr id="3" name="Freeform 3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29559" y="20205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685" y="5755108"/>
            <a:ext cx="4090032" cy="4531892"/>
          </a:xfrm>
          <a:custGeom>
            <a:avLst/>
            <a:gdLst/>
            <a:ahLst/>
            <a:cxnLst/>
            <a:rect l="l" t="t" r="r" b="b"/>
            <a:pathLst>
              <a:path w="4090032" h="4531892">
                <a:moveTo>
                  <a:pt x="0" y="0"/>
                </a:moveTo>
                <a:lnTo>
                  <a:pt x="4090033" y="0"/>
                </a:lnTo>
                <a:lnTo>
                  <a:pt x="4090033" y="4531892"/>
                </a:lnTo>
                <a:lnTo>
                  <a:pt x="0" y="4531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58907" y="0"/>
            <a:ext cx="4929093" cy="4941446"/>
          </a:xfrm>
          <a:custGeom>
            <a:avLst/>
            <a:gdLst/>
            <a:ahLst/>
            <a:cxnLst/>
            <a:rect l="l" t="t" r="r" b="b"/>
            <a:pathLst>
              <a:path w="4929093" h="4941446">
                <a:moveTo>
                  <a:pt x="0" y="0"/>
                </a:moveTo>
                <a:lnTo>
                  <a:pt x="4929093" y="0"/>
                </a:lnTo>
                <a:lnTo>
                  <a:pt x="4929093" y="4941446"/>
                </a:lnTo>
                <a:lnTo>
                  <a:pt x="0" y="4941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53306" y="2271309"/>
            <a:ext cx="6326912" cy="232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•Les 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Virus 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(ROTAVIRUS, NOVOVIRUS)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sont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les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coupables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les plus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fréquents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795"/>
              </a:lnSpc>
            </a:pPr>
            <a:endParaRPr lang="en-US" sz="3510" spc="38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8539" y="4804332"/>
            <a:ext cx="7176305" cy="183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Bactéries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salmonelles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E. coli)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sont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plus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rares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souvent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liées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une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intoxication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alimentaire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33222" y="7125302"/>
            <a:ext cx="8214452" cy="121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•Les 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Parasites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(giardia)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peuvent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également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10" spc="3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être</a:t>
            </a:r>
            <a:r>
              <a:rPr lang="en-US" sz="3510" spc="3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 cause.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675" y="7633094"/>
            <a:ext cx="3597684" cy="3981340"/>
          </a:xfrm>
          <a:custGeom>
            <a:avLst/>
            <a:gdLst/>
            <a:ahLst/>
            <a:cxnLst/>
            <a:rect l="l" t="t" r="r" b="b"/>
            <a:pathLst>
              <a:path w="3597684" h="3981340">
                <a:moveTo>
                  <a:pt x="0" y="0"/>
                </a:moveTo>
                <a:lnTo>
                  <a:pt x="3597684" y="0"/>
                </a:lnTo>
                <a:lnTo>
                  <a:pt x="3597684" y="3981340"/>
                </a:lnTo>
                <a:lnTo>
                  <a:pt x="0" y="398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6723620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1"/>
                </a:lnTo>
                <a:lnTo>
                  <a:pt x="0" y="347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43675" y="-35280"/>
            <a:ext cx="2794472" cy="2707098"/>
          </a:xfrm>
          <a:custGeom>
            <a:avLst/>
            <a:gdLst/>
            <a:ahLst/>
            <a:cxnLst/>
            <a:rect l="l" t="t" r="r" b="b"/>
            <a:pathLst>
              <a:path w="2794472" h="2707098">
                <a:moveTo>
                  <a:pt x="0" y="0"/>
                </a:moveTo>
                <a:lnTo>
                  <a:pt x="2794472" y="0"/>
                </a:lnTo>
                <a:lnTo>
                  <a:pt x="2794472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48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3359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951569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Épidémiologie</a:t>
            </a:r>
            <a:endParaRPr lang="en-US" sz="68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pic>
        <p:nvPicPr>
          <p:cNvPr id="1026" name="Picture 2" descr="Diagnostic des gastro-entérites virales - ScienceDirect">
            <a:extLst>
              <a:ext uri="{FF2B5EF4-FFF2-40B4-BE49-F238E27FC236}">
                <a16:creationId xmlns:a16="http://schemas.microsoft.com/office/drawing/2014/main" id="{1B91A077-DE6D-41FD-90F9-95CCFA77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54" y="2122046"/>
            <a:ext cx="10583473" cy="769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675" y="7633094"/>
            <a:ext cx="3597684" cy="3981340"/>
          </a:xfrm>
          <a:custGeom>
            <a:avLst/>
            <a:gdLst/>
            <a:ahLst/>
            <a:cxnLst/>
            <a:rect l="l" t="t" r="r" b="b"/>
            <a:pathLst>
              <a:path w="3597684" h="3981340">
                <a:moveTo>
                  <a:pt x="0" y="0"/>
                </a:moveTo>
                <a:lnTo>
                  <a:pt x="3597684" y="0"/>
                </a:lnTo>
                <a:lnTo>
                  <a:pt x="3597684" y="3981340"/>
                </a:lnTo>
                <a:lnTo>
                  <a:pt x="0" y="398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6723620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1"/>
                </a:lnTo>
                <a:lnTo>
                  <a:pt x="0" y="347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43675" y="-35280"/>
            <a:ext cx="2794472" cy="2707098"/>
          </a:xfrm>
          <a:custGeom>
            <a:avLst/>
            <a:gdLst/>
            <a:ahLst/>
            <a:cxnLst/>
            <a:rect l="l" t="t" r="r" b="b"/>
            <a:pathLst>
              <a:path w="2794472" h="2707098">
                <a:moveTo>
                  <a:pt x="0" y="0"/>
                </a:moveTo>
                <a:lnTo>
                  <a:pt x="2794472" y="0"/>
                </a:lnTo>
                <a:lnTo>
                  <a:pt x="2794472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48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3359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30" y="951569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Épidémiologie</a:t>
            </a:r>
            <a:endParaRPr lang="en-US" sz="68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5FCDD0-124E-4D48-9E36-25DF92802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7392" y="2027489"/>
            <a:ext cx="11241998" cy="718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42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78" y="809072"/>
            <a:ext cx="10581167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Voies</a:t>
            </a: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 de contamination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01349" y="1831585"/>
            <a:ext cx="11626618" cy="7646344"/>
          </a:xfrm>
          <a:custGeom>
            <a:avLst/>
            <a:gdLst/>
            <a:ahLst/>
            <a:cxnLst/>
            <a:rect l="l" t="t" r="r" b="b"/>
            <a:pathLst>
              <a:path w="6405693" h="8077205">
                <a:moveTo>
                  <a:pt x="0" y="0"/>
                </a:moveTo>
                <a:lnTo>
                  <a:pt x="6405693" y="0"/>
                </a:lnTo>
                <a:lnTo>
                  <a:pt x="6405693" y="8077205"/>
                </a:lnTo>
                <a:lnTo>
                  <a:pt x="0" y="8077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808" r="-491" b="-9808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8" name="Freeform 8"/>
          <p:cNvSpPr/>
          <p:nvPr/>
        </p:nvSpPr>
        <p:spPr>
          <a:xfrm>
            <a:off x="0" y="-72586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53181" y="0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1" y="0"/>
                </a:lnTo>
                <a:lnTo>
                  <a:pt x="2700331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78" y="809072"/>
            <a:ext cx="10581167" cy="8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Les </a:t>
            </a: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symptomes</a:t>
            </a:r>
            <a:endParaRPr lang="en-US" sz="68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72586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53181" y="0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1" y="0"/>
                </a:lnTo>
                <a:lnTo>
                  <a:pt x="2700331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2907D1C-624C-4D2B-920B-DD18DFF22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0DAFA21-08BB-4601-9ECC-68D826F7F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1349" y="2462364"/>
            <a:ext cx="11463985" cy="6953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63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5334" y="6882414"/>
            <a:ext cx="4276025" cy="4732019"/>
          </a:xfrm>
          <a:custGeom>
            <a:avLst/>
            <a:gdLst/>
            <a:ahLst/>
            <a:cxnLst/>
            <a:rect l="l" t="t" r="r" b="b"/>
            <a:pathLst>
              <a:path w="4276025" h="4732019">
                <a:moveTo>
                  <a:pt x="0" y="0"/>
                </a:moveTo>
                <a:lnTo>
                  <a:pt x="4276025" y="0"/>
                </a:lnTo>
                <a:lnTo>
                  <a:pt x="4276025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6744" y="8633708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3774" y="-16997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3"/>
                </a:lnTo>
                <a:lnTo>
                  <a:pt x="0" y="165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52197" y="4316854"/>
            <a:ext cx="2217256" cy="1653292"/>
          </a:xfrm>
          <a:custGeom>
            <a:avLst/>
            <a:gdLst/>
            <a:ahLst/>
            <a:cxnLst/>
            <a:rect l="l" t="t" r="r" b="b"/>
            <a:pathLst>
              <a:path w="2217256" h="1653292">
                <a:moveTo>
                  <a:pt x="0" y="0"/>
                </a:moveTo>
                <a:lnTo>
                  <a:pt x="2217256" y="0"/>
                </a:lnTo>
                <a:lnTo>
                  <a:pt x="2217256" y="1653292"/>
                </a:lnTo>
                <a:lnTo>
                  <a:pt x="0" y="165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1314" y="2665701"/>
            <a:ext cx="12950883" cy="493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durée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dépend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 cause :</a:t>
            </a:r>
          </a:p>
          <a:p>
            <a:pPr marL="757964" lvl="1" indent="-378982" algn="l">
              <a:lnSpc>
                <a:spcPts val="4915"/>
              </a:lnSpc>
              <a:buFont typeface="Arial"/>
              <a:buChar char="•"/>
            </a:pP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Virale</a:t>
            </a:r>
            <a:r>
              <a:rPr lang="en-US" sz="3510" b="1" u="sng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à 5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jours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(la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plus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fréquente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).</a:t>
            </a:r>
          </a:p>
          <a:p>
            <a:pPr marL="757964" lvl="1" indent="-378982" algn="l">
              <a:lnSpc>
                <a:spcPts val="4915"/>
              </a:lnSpc>
              <a:buFont typeface="Arial"/>
              <a:buChar char="•"/>
            </a:pP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Bactérienne</a:t>
            </a:r>
            <a:r>
              <a:rPr lang="en-US" sz="3510" b="1" u="sng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5 à 10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jours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757964" lvl="1" indent="-378982" algn="l">
              <a:lnSpc>
                <a:spcPts val="4915"/>
              </a:lnSpc>
              <a:buFont typeface="Arial"/>
              <a:buChar char="•"/>
            </a:pP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Parasitaire</a:t>
            </a:r>
            <a:r>
              <a:rPr lang="en-US" sz="3510" b="1" u="sng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peut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durer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plusieurs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semaines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 non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traité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757964" lvl="1" indent="-378982" algn="l">
              <a:lnSpc>
                <a:spcPts val="4915"/>
              </a:lnSpc>
              <a:buFont typeface="Arial"/>
              <a:buChar char="•"/>
            </a:pP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Toxique</a:t>
            </a:r>
            <a:r>
              <a:rPr lang="en-US" sz="3510" b="1" u="sng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  <a:r>
              <a:rPr lang="en-US" sz="3510" b="1" u="sng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alimentaire</a:t>
            </a:r>
            <a:r>
              <a:rPr lang="en-US" sz="3510" b="1" u="sng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24 à 48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heures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généralement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algn="l">
              <a:lnSpc>
                <a:spcPts val="4915"/>
              </a:lnSpc>
            </a:pP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guérison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spontanée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dans la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plupart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surtout chez les </a:t>
            </a:r>
            <a:r>
              <a:rPr lang="en-US" sz="3510" b="1" spc="38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adultes</a:t>
            </a:r>
            <a:r>
              <a:rPr lang="en-US" sz="3510" b="1" spc="3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 bonne santé.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809198"/>
            <a:ext cx="3138716" cy="3477802"/>
          </a:xfrm>
          <a:custGeom>
            <a:avLst/>
            <a:gdLst/>
            <a:ahLst/>
            <a:cxnLst/>
            <a:rect l="l" t="t" r="r" b="b"/>
            <a:pathLst>
              <a:path w="3138716" h="3477802">
                <a:moveTo>
                  <a:pt x="0" y="0"/>
                </a:moveTo>
                <a:lnTo>
                  <a:pt x="3138716" y="0"/>
                </a:lnTo>
                <a:lnTo>
                  <a:pt x="3138716" y="3477802"/>
                </a:lnTo>
                <a:lnTo>
                  <a:pt x="0" y="3477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7670" y="25278"/>
            <a:ext cx="2700330" cy="2707098"/>
          </a:xfrm>
          <a:custGeom>
            <a:avLst/>
            <a:gdLst/>
            <a:ahLst/>
            <a:cxnLst/>
            <a:rect l="l" t="t" r="r" b="b"/>
            <a:pathLst>
              <a:path w="2700330" h="2707098">
                <a:moveTo>
                  <a:pt x="0" y="0"/>
                </a:moveTo>
                <a:lnTo>
                  <a:pt x="2700330" y="0"/>
                </a:lnTo>
                <a:lnTo>
                  <a:pt x="2700330" y="2707098"/>
                </a:lnTo>
                <a:lnTo>
                  <a:pt x="0" y="2707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301349" cy="4008260"/>
          </a:xfrm>
          <a:custGeom>
            <a:avLst/>
            <a:gdLst/>
            <a:ahLst/>
            <a:cxnLst/>
            <a:rect l="l" t="t" r="r" b="b"/>
            <a:pathLst>
              <a:path w="3301349" h="4008260">
                <a:moveTo>
                  <a:pt x="0" y="0"/>
                </a:moveTo>
                <a:lnTo>
                  <a:pt x="3301349" y="0"/>
                </a:lnTo>
                <a:lnTo>
                  <a:pt x="3301349" y="4008260"/>
                </a:lnTo>
                <a:lnTo>
                  <a:pt x="0" y="4008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38600" y="1104900"/>
            <a:ext cx="9101928" cy="89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La durée de </a:t>
            </a:r>
            <a:r>
              <a:rPr lang="en-US" sz="6846" dirty="0" err="1">
                <a:solidFill>
                  <a:srgbClr val="000000"/>
                </a:solidFill>
                <a:latin typeface="Coiny"/>
                <a:ea typeface="Coiny"/>
                <a:cs typeface="Coiny"/>
                <a:sym typeface="Coiny"/>
              </a:rPr>
              <a:t>maladie</a:t>
            </a:r>
            <a:endParaRPr lang="en-US" sz="6846" dirty="0">
              <a:solidFill>
                <a:srgbClr val="000000"/>
              </a:solidFill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630</Words>
  <Application>Microsoft Office PowerPoint</Application>
  <PresentationFormat>Personnalisé</PresentationFormat>
  <Paragraphs>63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Open Sans</vt:lpstr>
      <vt:lpstr>Arial</vt:lpstr>
      <vt:lpstr>Open Sans Bold</vt:lpstr>
      <vt:lpstr>Calibri</vt:lpstr>
      <vt:lpstr>Coiny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gastro enterite</dc:title>
  <cp:lastModifiedBy>asus</cp:lastModifiedBy>
  <cp:revision>14</cp:revision>
  <dcterms:created xsi:type="dcterms:W3CDTF">2006-08-16T00:00:00Z</dcterms:created>
  <dcterms:modified xsi:type="dcterms:W3CDTF">2025-11-23T17:13:32Z</dcterms:modified>
  <dc:identifier>DAG5WnBBF00</dc:identifier>
</cp:coreProperties>
</file>